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8" r:id="rId4"/>
    <p:sldId id="277" r:id="rId5"/>
    <p:sldId id="278" r:id="rId6"/>
    <p:sldId id="279" r:id="rId7"/>
    <p:sldId id="280" r:id="rId8"/>
    <p:sldId id="281" r:id="rId9"/>
    <p:sldId id="283" r:id="rId10"/>
    <p:sldId id="284" r:id="rId11"/>
    <p:sldId id="286" r:id="rId12"/>
    <p:sldId id="282" r:id="rId13"/>
    <p:sldId id="273" r:id="rId14"/>
    <p:sldId id="274" r:id="rId15"/>
    <p:sldId id="275" r:id="rId16"/>
    <p:sldId id="285" r:id="rId17"/>
    <p:sldId id="287" r:id="rId18"/>
    <p:sldId id="28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A14C"/>
    <a:srgbClr val="54C1A4"/>
    <a:srgbClr val="F4D12E"/>
    <a:srgbClr val="ECBC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6BBFEB-24D2-4CF5-B104-C26307800750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40EFBE03-E39F-42C2-BA60-A31FFDB40CFD}">
      <dgm:prSet phldrT="[Text]"/>
      <dgm:spPr>
        <a:ln w="57150">
          <a:solidFill>
            <a:srgbClr val="54C1A4"/>
          </a:solidFill>
          <a:prstDash val="sysDash"/>
        </a:ln>
      </dgm:spPr>
      <dgm:t>
        <a:bodyPr/>
        <a:lstStyle/>
        <a:p>
          <a:r>
            <a:rPr lang="de-DE" b="1" dirty="0">
              <a:latin typeface="Lucida Sans" panose="020B0602030504020204" pitchFamily="34" charset="0"/>
            </a:rPr>
            <a:t>Veranstaltungen</a:t>
          </a:r>
        </a:p>
      </dgm:t>
    </dgm:pt>
    <dgm:pt modelId="{1C62FC81-76AE-4FC8-81DD-32ADA33E396A}" type="parTrans" cxnId="{90F5B2A3-4964-4042-9183-AD0EF5673BB5}">
      <dgm:prSet/>
      <dgm:spPr/>
      <dgm:t>
        <a:bodyPr/>
        <a:lstStyle/>
        <a:p>
          <a:endParaRPr lang="de-DE"/>
        </a:p>
      </dgm:t>
    </dgm:pt>
    <dgm:pt modelId="{FAF2FB30-CB56-4F48-9C60-DAA7D4B14140}" type="sibTrans" cxnId="{90F5B2A3-4964-4042-9183-AD0EF5673BB5}">
      <dgm:prSet/>
      <dgm:spPr>
        <a:solidFill>
          <a:srgbClr val="E1A14C"/>
        </a:solidFill>
      </dgm:spPr>
      <dgm:t>
        <a:bodyPr/>
        <a:lstStyle/>
        <a:p>
          <a:endParaRPr lang="de-DE">
            <a:latin typeface="Lucida Sans" panose="020B0602030504020204" pitchFamily="34" charset="0"/>
          </a:endParaRPr>
        </a:p>
      </dgm:t>
    </dgm:pt>
    <dgm:pt modelId="{0835D35D-3217-4C67-9A8B-088890679661}">
      <dgm:prSet phldrT="[Text]"/>
      <dgm:spPr>
        <a:ln w="57150">
          <a:solidFill>
            <a:srgbClr val="54C1A4"/>
          </a:solidFill>
          <a:prstDash val="sysDash"/>
        </a:ln>
      </dgm:spPr>
      <dgm:t>
        <a:bodyPr/>
        <a:lstStyle/>
        <a:p>
          <a:r>
            <a:rPr lang="de-DE" b="1" dirty="0">
              <a:latin typeface="Lucida Sans" panose="020B0602030504020204" pitchFamily="34" charset="0"/>
            </a:rPr>
            <a:t>Austausch</a:t>
          </a:r>
        </a:p>
      </dgm:t>
    </dgm:pt>
    <dgm:pt modelId="{26406386-CC90-4D13-8EB7-8F61727836EB}" type="parTrans" cxnId="{874628E4-7F1C-441B-A004-6035DFD2DED3}">
      <dgm:prSet/>
      <dgm:spPr/>
      <dgm:t>
        <a:bodyPr/>
        <a:lstStyle/>
        <a:p>
          <a:endParaRPr lang="de-DE"/>
        </a:p>
      </dgm:t>
    </dgm:pt>
    <dgm:pt modelId="{69D172BD-53C6-4A14-9465-174E40D47F83}" type="sibTrans" cxnId="{874628E4-7F1C-441B-A004-6035DFD2DED3}">
      <dgm:prSet/>
      <dgm:spPr>
        <a:solidFill>
          <a:srgbClr val="E1A14C"/>
        </a:solidFill>
      </dgm:spPr>
      <dgm:t>
        <a:bodyPr/>
        <a:lstStyle/>
        <a:p>
          <a:endParaRPr lang="de-DE">
            <a:latin typeface="Lucida Sans" panose="020B0602030504020204" pitchFamily="34" charset="0"/>
          </a:endParaRPr>
        </a:p>
      </dgm:t>
    </dgm:pt>
    <dgm:pt modelId="{ADE21242-D71A-40BE-AF68-5CF8E0A16943}">
      <dgm:prSet phldrT="[Text]"/>
      <dgm:spPr>
        <a:ln w="57150">
          <a:solidFill>
            <a:srgbClr val="54C1A4"/>
          </a:solidFill>
          <a:prstDash val="sysDash"/>
        </a:ln>
      </dgm:spPr>
      <dgm:t>
        <a:bodyPr/>
        <a:lstStyle/>
        <a:p>
          <a:r>
            <a:rPr lang="de-DE" b="1" dirty="0">
              <a:latin typeface="Lucida Sans" panose="020B0602030504020204" pitchFamily="34" charset="0"/>
            </a:rPr>
            <a:t>Materialien</a:t>
          </a:r>
        </a:p>
      </dgm:t>
    </dgm:pt>
    <dgm:pt modelId="{1C4C4E76-7886-43E9-92E5-F0E9A4010F3F}" type="parTrans" cxnId="{D8DFF0B5-7DDD-469A-86CF-FBD02EEE489D}">
      <dgm:prSet/>
      <dgm:spPr/>
      <dgm:t>
        <a:bodyPr/>
        <a:lstStyle/>
        <a:p>
          <a:endParaRPr lang="de-DE"/>
        </a:p>
      </dgm:t>
    </dgm:pt>
    <dgm:pt modelId="{00EEAEED-969B-4A6A-8EE2-D2F4F2ADACBE}" type="sibTrans" cxnId="{D8DFF0B5-7DDD-469A-86CF-FBD02EEE489D}">
      <dgm:prSet/>
      <dgm:spPr>
        <a:solidFill>
          <a:srgbClr val="E1A14C"/>
        </a:solidFill>
      </dgm:spPr>
      <dgm:t>
        <a:bodyPr/>
        <a:lstStyle/>
        <a:p>
          <a:endParaRPr lang="de-DE">
            <a:latin typeface="Lucida Sans" panose="020B0602030504020204" pitchFamily="34" charset="0"/>
          </a:endParaRPr>
        </a:p>
      </dgm:t>
    </dgm:pt>
    <dgm:pt modelId="{3DD42C4E-FA3A-4E8C-B0FD-A49AC076447B}" type="pres">
      <dgm:prSet presAssocID="{766BBFEB-24D2-4CF5-B104-C26307800750}" presName="Name0" presStyleCnt="0">
        <dgm:presLayoutVars>
          <dgm:dir/>
          <dgm:resizeHandles val="exact"/>
        </dgm:presLayoutVars>
      </dgm:prSet>
      <dgm:spPr/>
    </dgm:pt>
    <dgm:pt modelId="{1F6572C6-83FA-4E86-BD6D-ACE1EDAE9630}" type="pres">
      <dgm:prSet presAssocID="{40EFBE03-E39F-42C2-BA60-A31FFDB40CFD}" presName="node" presStyleLbl="node1" presStyleIdx="0" presStyleCnt="3">
        <dgm:presLayoutVars>
          <dgm:bulletEnabled val="1"/>
        </dgm:presLayoutVars>
      </dgm:prSet>
      <dgm:spPr/>
    </dgm:pt>
    <dgm:pt modelId="{48B9216C-8003-463B-AB8C-92D62A227EEE}" type="pres">
      <dgm:prSet presAssocID="{FAF2FB30-CB56-4F48-9C60-DAA7D4B14140}" presName="sibTrans" presStyleLbl="sibTrans2D1" presStyleIdx="0" presStyleCnt="3"/>
      <dgm:spPr/>
    </dgm:pt>
    <dgm:pt modelId="{F1833D66-3757-43A1-9EAE-3F65488AD1EA}" type="pres">
      <dgm:prSet presAssocID="{FAF2FB30-CB56-4F48-9C60-DAA7D4B14140}" presName="connectorText" presStyleLbl="sibTrans2D1" presStyleIdx="0" presStyleCnt="3"/>
      <dgm:spPr/>
    </dgm:pt>
    <dgm:pt modelId="{BBFE6921-DB3F-470E-90CC-88080D08CAC0}" type="pres">
      <dgm:prSet presAssocID="{0835D35D-3217-4C67-9A8B-088890679661}" presName="node" presStyleLbl="node1" presStyleIdx="1" presStyleCnt="3">
        <dgm:presLayoutVars>
          <dgm:bulletEnabled val="1"/>
        </dgm:presLayoutVars>
      </dgm:prSet>
      <dgm:spPr/>
    </dgm:pt>
    <dgm:pt modelId="{6D7D717E-B10F-4730-838A-5364E11A991A}" type="pres">
      <dgm:prSet presAssocID="{69D172BD-53C6-4A14-9465-174E40D47F83}" presName="sibTrans" presStyleLbl="sibTrans2D1" presStyleIdx="1" presStyleCnt="3"/>
      <dgm:spPr/>
    </dgm:pt>
    <dgm:pt modelId="{7A607908-F37D-4665-809B-DCC4152E9C5C}" type="pres">
      <dgm:prSet presAssocID="{69D172BD-53C6-4A14-9465-174E40D47F83}" presName="connectorText" presStyleLbl="sibTrans2D1" presStyleIdx="1" presStyleCnt="3"/>
      <dgm:spPr/>
    </dgm:pt>
    <dgm:pt modelId="{C4A3523F-45AF-478D-87CC-6E7121D5238F}" type="pres">
      <dgm:prSet presAssocID="{ADE21242-D71A-40BE-AF68-5CF8E0A16943}" presName="node" presStyleLbl="node1" presStyleIdx="2" presStyleCnt="3">
        <dgm:presLayoutVars>
          <dgm:bulletEnabled val="1"/>
        </dgm:presLayoutVars>
      </dgm:prSet>
      <dgm:spPr/>
    </dgm:pt>
    <dgm:pt modelId="{8C50C789-3E96-4B50-AF29-C5006B376320}" type="pres">
      <dgm:prSet presAssocID="{00EEAEED-969B-4A6A-8EE2-D2F4F2ADACBE}" presName="sibTrans" presStyleLbl="sibTrans2D1" presStyleIdx="2" presStyleCnt="3"/>
      <dgm:spPr/>
    </dgm:pt>
    <dgm:pt modelId="{6B29903C-7288-4C30-A2DE-0DB59822BD15}" type="pres">
      <dgm:prSet presAssocID="{00EEAEED-969B-4A6A-8EE2-D2F4F2ADACBE}" presName="connectorText" presStyleLbl="sibTrans2D1" presStyleIdx="2" presStyleCnt="3"/>
      <dgm:spPr/>
    </dgm:pt>
  </dgm:ptLst>
  <dgm:cxnLst>
    <dgm:cxn modelId="{73C38C1C-FA93-407A-AE82-8326CF98A8DE}" type="presOf" srcId="{766BBFEB-24D2-4CF5-B104-C26307800750}" destId="{3DD42C4E-FA3A-4E8C-B0FD-A49AC076447B}" srcOrd="0" destOrd="0" presId="urn:microsoft.com/office/officeart/2005/8/layout/cycle7"/>
    <dgm:cxn modelId="{808F2441-5BFD-4856-A870-E1017B56E000}" type="presOf" srcId="{FAF2FB30-CB56-4F48-9C60-DAA7D4B14140}" destId="{48B9216C-8003-463B-AB8C-92D62A227EEE}" srcOrd="0" destOrd="0" presId="urn:microsoft.com/office/officeart/2005/8/layout/cycle7"/>
    <dgm:cxn modelId="{0AEF4075-6BFC-46DA-B7F3-A2F600329728}" type="presOf" srcId="{00EEAEED-969B-4A6A-8EE2-D2F4F2ADACBE}" destId="{6B29903C-7288-4C30-A2DE-0DB59822BD15}" srcOrd="1" destOrd="0" presId="urn:microsoft.com/office/officeart/2005/8/layout/cycle7"/>
    <dgm:cxn modelId="{C22F6F55-54DA-49E2-A57D-ECB56BC86811}" type="presOf" srcId="{00EEAEED-969B-4A6A-8EE2-D2F4F2ADACBE}" destId="{8C50C789-3E96-4B50-AF29-C5006B376320}" srcOrd="0" destOrd="0" presId="urn:microsoft.com/office/officeart/2005/8/layout/cycle7"/>
    <dgm:cxn modelId="{68327556-AF24-4BFC-9814-1E03439354E5}" type="presOf" srcId="{FAF2FB30-CB56-4F48-9C60-DAA7D4B14140}" destId="{F1833D66-3757-43A1-9EAE-3F65488AD1EA}" srcOrd="1" destOrd="0" presId="urn:microsoft.com/office/officeart/2005/8/layout/cycle7"/>
    <dgm:cxn modelId="{05823F7A-4837-4CCD-A605-AAF4DCD57E2A}" type="presOf" srcId="{0835D35D-3217-4C67-9A8B-088890679661}" destId="{BBFE6921-DB3F-470E-90CC-88080D08CAC0}" srcOrd="0" destOrd="0" presId="urn:microsoft.com/office/officeart/2005/8/layout/cycle7"/>
    <dgm:cxn modelId="{90F5B2A3-4964-4042-9183-AD0EF5673BB5}" srcId="{766BBFEB-24D2-4CF5-B104-C26307800750}" destId="{40EFBE03-E39F-42C2-BA60-A31FFDB40CFD}" srcOrd="0" destOrd="0" parTransId="{1C62FC81-76AE-4FC8-81DD-32ADA33E396A}" sibTransId="{FAF2FB30-CB56-4F48-9C60-DAA7D4B14140}"/>
    <dgm:cxn modelId="{D8DFF0B5-7DDD-469A-86CF-FBD02EEE489D}" srcId="{766BBFEB-24D2-4CF5-B104-C26307800750}" destId="{ADE21242-D71A-40BE-AF68-5CF8E0A16943}" srcOrd="2" destOrd="0" parTransId="{1C4C4E76-7886-43E9-92E5-F0E9A4010F3F}" sibTransId="{00EEAEED-969B-4A6A-8EE2-D2F4F2ADACBE}"/>
    <dgm:cxn modelId="{948995D2-8F1D-44BE-9D98-0DF70310BD87}" type="presOf" srcId="{69D172BD-53C6-4A14-9465-174E40D47F83}" destId="{6D7D717E-B10F-4730-838A-5364E11A991A}" srcOrd="0" destOrd="0" presId="urn:microsoft.com/office/officeart/2005/8/layout/cycle7"/>
    <dgm:cxn modelId="{A25532D3-FB46-454E-848E-BD8AE8DD3079}" type="presOf" srcId="{40EFBE03-E39F-42C2-BA60-A31FFDB40CFD}" destId="{1F6572C6-83FA-4E86-BD6D-ACE1EDAE9630}" srcOrd="0" destOrd="0" presId="urn:microsoft.com/office/officeart/2005/8/layout/cycle7"/>
    <dgm:cxn modelId="{10002CD8-95EC-4D17-8C4C-B52D3FE796C3}" type="presOf" srcId="{69D172BD-53C6-4A14-9465-174E40D47F83}" destId="{7A607908-F37D-4665-809B-DCC4152E9C5C}" srcOrd="1" destOrd="0" presId="urn:microsoft.com/office/officeart/2005/8/layout/cycle7"/>
    <dgm:cxn modelId="{EE5CEEDD-A61A-4F56-B509-2490B3FD625F}" type="presOf" srcId="{ADE21242-D71A-40BE-AF68-5CF8E0A16943}" destId="{C4A3523F-45AF-478D-87CC-6E7121D5238F}" srcOrd="0" destOrd="0" presId="urn:microsoft.com/office/officeart/2005/8/layout/cycle7"/>
    <dgm:cxn modelId="{874628E4-7F1C-441B-A004-6035DFD2DED3}" srcId="{766BBFEB-24D2-4CF5-B104-C26307800750}" destId="{0835D35D-3217-4C67-9A8B-088890679661}" srcOrd="1" destOrd="0" parTransId="{26406386-CC90-4D13-8EB7-8F61727836EB}" sibTransId="{69D172BD-53C6-4A14-9465-174E40D47F83}"/>
    <dgm:cxn modelId="{DCDA72FA-9C43-47A0-A732-F1B131DDB30B}" type="presParOf" srcId="{3DD42C4E-FA3A-4E8C-B0FD-A49AC076447B}" destId="{1F6572C6-83FA-4E86-BD6D-ACE1EDAE9630}" srcOrd="0" destOrd="0" presId="urn:microsoft.com/office/officeart/2005/8/layout/cycle7"/>
    <dgm:cxn modelId="{F74C8C05-EB07-4226-9C12-376E8895C7F7}" type="presParOf" srcId="{3DD42C4E-FA3A-4E8C-B0FD-A49AC076447B}" destId="{48B9216C-8003-463B-AB8C-92D62A227EEE}" srcOrd="1" destOrd="0" presId="urn:microsoft.com/office/officeart/2005/8/layout/cycle7"/>
    <dgm:cxn modelId="{8A7C09D6-1E8D-4123-B2B0-31ECA140DA04}" type="presParOf" srcId="{48B9216C-8003-463B-AB8C-92D62A227EEE}" destId="{F1833D66-3757-43A1-9EAE-3F65488AD1EA}" srcOrd="0" destOrd="0" presId="urn:microsoft.com/office/officeart/2005/8/layout/cycle7"/>
    <dgm:cxn modelId="{E20C4790-8A70-449C-9232-6ACAB066FD19}" type="presParOf" srcId="{3DD42C4E-FA3A-4E8C-B0FD-A49AC076447B}" destId="{BBFE6921-DB3F-470E-90CC-88080D08CAC0}" srcOrd="2" destOrd="0" presId="urn:microsoft.com/office/officeart/2005/8/layout/cycle7"/>
    <dgm:cxn modelId="{EC76CB87-606C-41F2-BBF0-C918714081DE}" type="presParOf" srcId="{3DD42C4E-FA3A-4E8C-B0FD-A49AC076447B}" destId="{6D7D717E-B10F-4730-838A-5364E11A991A}" srcOrd="3" destOrd="0" presId="urn:microsoft.com/office/officeart/2005/8/layout/cycle7"/>
    <dgm:cxn modelId="{202C1924-4A97-4B00-A595-B68EC8F3BEDA}" type="presParOf" srcId="{6D7D717E-B10F-4730-838A-5364E11A991A}" destId="{7A607908-F37D-4665-809B-DCC4152E9C5C}" srcOrd="0" destOrd="0" presId="urn:microsoft.com/office/officeart/2005/8/layout/cycle7"/>
    <dgm:cxn modelId="{C2848A00-CCDB-49AB-8D31-6AA048F8F298}" type="presParOf" srcId="{3DD42C4E-FA3A-4E8C-B0FD-A49AC076447B}" destId="{C4A3523F-45AF-478D-87CC-6E7121D5238F}" srcOrd="4" destOrd="0" presId="urn:microsoft.com/office/officeart/2005/8/layout/cycle7"/>
    <dgm:cxn modelId="{5BC5CA26-CAB8-4BEA-8494-3B10C7513F2B}" type="presParOf" srcId="{3DD42C4E-FA3A-4E8C-B0FD-A49AC076447B}" destId="{8C50C789-3E96-4B50-AF29-C5006B376320}" srcOrd="5" destOrd="0" presId="urn:microsoft.com/office/officeart/2005/8/layout/cycle7"/>
    <dgm:cxn modelId="{914778BC-3B6D-43BA-AAAB-BB8CB8CF0241}" type="presParOf" srcId="{8C50C789-3E96-4B50-AF29-C5006B376320}" destId="{6B29903C-7288-4C30-A2DE-0DB59822BD1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572C6-83FA-4E86-BD6D-ACE1EDAE9630}">
      <dsp:nvSpPr>
        <dsp:cNvPr id="0" name=""/>
        <dsp:cNvSpPr/>
      </dsp:nvSpPr>
      <dsp:spPr>
        <a:xfrm>
          <a:off x="3626662" y="1138"/>
          <a:ext cx="2493925" cy="12469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54C1A4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latin typeface="Lucida Sans" panose="020B0602030504020204" pitchFamily="34" charset="0"/>
            </a:rPr>
            <a:t>Veranstaltungen</a:t>
          </a:r>
        </a:p>
      </dsp:txBody>
      <dsp:txXfrm>
        <a:off x="3663184" y="37660"/>
        <a:ext cx="2420881" cy="1173918"/>
      </dsp:txXfrm>
    </dsp:sp>
    <dsp:sp modelId="{48B9216C-8003-463B-AB8C-92D62A227EEE}">
      <dsp:nvSpPr>
        <dsp:cNvPr id="0" name=""/>
        <dsp:cNvSpPr/>
      </dsp:nvSpPr>
      <dsp:spPr>
        <a:xfrm rot="3600000">
          <a:off x="5253698" y="2188960"/>
          <a:ext cx="1298174" cy="436436"/>
        </a:xfrm>
        <a:prstGeom prst="leftRightArrow">
          <a:avLst>
            <a:gd name="adj1" fmla="val 60000"/>
            <a:gd name="adj2" fmla="val 50000"/>
          </a:avLst>
        </a:prstGeom>
        <a:solidFill>
          <a:srgbClr val="E1A14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>
            <a:latin typeface="Lucida Sans" panose="020B0602030504020204" pitchFamily="34" charset="0"/>
          </a:endParaRPr>
        </a:p>
      </dsp:txBody>
      <dsp:txXfrm>
        <a:off x="5384629" y="2276247"/>
        <a:ext cx="1036312" cy="261862"/>
      </dsp:txXfrm>
    </dsp:sp>
    <dsp:sp modelId="{BBFE6921-DB3F-470E-90CC-88080D08CAC0}">
      <dsp:nvSpPr>
        <dsp:cNvPr id="0" name=""/>
        <dsp:cNvSpPr/>
      </dsp:nvSpPr>
      <dsp:spPr>
        <a:xfrm>
          <a:off x="5684984" y="3566256"/>
          <a:ext cx="2493925" cy="12469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54C1A4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latin typeface="Lucida Sans" panose="020B0602030504020204" pitchFamily="34" charset="0"/>
            </a:rPr>
            <a:t>Austausch</a:t>
          </a:r>
        </a:p>
      </dsp:txBody>
      <dsp:txXfrm>
        <a:off x="5721506" y="3602778"/>
        <a:ext cx="2420881" cy="1173918"/>
      </dsp:txXfrm>
    </dsp:sp>
    <dsp:sp modelId="{6D7D717E-B10F-4730-838A-5364E11A991A}">
      <dsp:nvSpPr>
        <dsp:cNvPr id="0" name=""/>
        <dsp:cNvSpPr/>
      </dsp:nvSpPr>
      <dsp:spPr>
        <a:xfrm rot="10800000">
          <a:off x="4224537" y="3971519"/>
          <a:ext cx="1298174" cy="436436"/>
        </a:xfrm>
        <a:prstGeom prst="leftRightArrow">
          <a:avLst>
            <a:gd name="adj1" fmla="val 60000"/>
            <a:gd name="adj2" fmla="val 50000"/>
          </a:avLst>
        </a:prstGeom>
        <a:solidFill>
          <a:srgbClr val="E1A14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>
            <a:latin typeface="Lucida Sans" panose="020B0602030504020204" pitchFamily="34" charset="0"/>
          </a:endParaRPr>
        </a:p>
      </dsp:txBody>
      <dsp:txXfrm rot="10800000">
        <a:off x="4355468" y="4058806"/>
        <a:ext cx="1036312" cy="261862"/>
      </dsp:txXfrm>
    </dsp:sp>
    <dsp:sp modelId="{C4A3523F-45AF-478D-87CC-6E7121D5238F}">
      <dsp:nvSpPr>
        <dsp:cNvPr id="0" name=""/>
        <dsp:cNvSpPr/>
      </dsp:nvSpPr>
      <dsp:spPr>
        <a:xfrm>
          <a:off x="1568340" y="3566256"/>
          <a:ext cx="2493925" cy="12469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54C1A4"/>
          </a:soli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latin typeface="Lucida Sans" panose="020B0602030504020204" pitchFamily="34" charset="0"/>
            </a:rPr>
            <a:t>Materialien</a:t>
          </a:r>
        </a:p>
      </dsp:txBody>
      <dsp:txXfrm>
        <a:off x="1604862" y="3602778"/>
        <a:ext cx="2420881" cy="1173918"/>
      </dsp:txXfrm>
    </dsp:sp>
    <dsp:sp modelId="{8C50C789-3E96-4B50-AF29-C5006B376320}">
      <dsp:nvSpPr>
        <dsp:cNvPr id="0" name=""/>
        <dsp:cNvSpPr/>
      </dsp:nvSpPr>
      <dsp:spPr>
        <a:xfrm rot="18000000">
          <a:off x="3195376" y="2188960"/>
          <a:ext cx="1298174" cy="436436"/>
        </a:xfrm>
        <a:prstGeom prst="leftRightArrow">
          <a:avLst>
            <a:gd name="adj1" fmla="val 60000"/>
            <a:gd name="adj2" fmla="val 50000"/>
          </a:avLst>
        </a:prstGeom>
        <a:solidFill>
          <a:srgbClr val="E1A14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>
            <a:latin typeface="Lucida Sans" panose="020B0602030504020204" pitchFamily="34" charset="0"/>
          </a:endParaRPr>
        </a:p>
      </dsp:txBody>
      <dsp:txXfrm>
        <a:off x="3326307" y="2276247"/>
        <a:ext cx="1036312" cy="261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EEC869-54F1-4714-9C2D-00712B662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AB39EDB-DB46-4DEB-8EDF-44EAB7493C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BC9ED9-B848-416D-B5F6-59003FC7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BA6-1FC6-40CF-B682-BB72AA6584F9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885F59-5488-47FB-B496-7D083CD6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723F9A-FF0F-4C46-ACE7-8BABEF0D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BF04-D7D6-42DA-A1BA-C70CA628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28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DC1029-EF89-49FE-AD4F-45458EA98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C0CEA6-D133-46A4-A0ED-721B9DFCED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B51BA2-9F5D-430D-BB70-8963AC376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BA6-1FC6-40CF-B682-BB72AA6584F9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E472DB-67A4-4A91-9F0A-D6704B7E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EDD7D2-A41B-4E6D-B25E-7011D5AA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BF04-D7D6-42DA-A1BA-C70CA628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67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834D016-D1BB-47A8-99E1-27468DC802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F4F430-BB69-44C2-8A0B-12D5BEA70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99E8-656D-484F-BB3E-E0CC18E2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BA6-1FC6-40CF-B682-BB72AA6584F9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FC3900F-440F-4BEB-BC89-82918B55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083A90E-86B4-428D-9DC7-973C78AE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BF04-D7D6-42DA-A1BA-C70CA628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41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278890-9A52-43C6-B98A-BF145AE1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DC88FF-9276-41B7-97E9-7826D6B25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37031C-6E30-44C8-9A72-8986D3C77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BA6-1FC6-40CF-B682-BB72AA6584F9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98A2DE-9ECB-448A-ACD1-E47889FF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C8895B-D93E-4D37-B33D-22C772B8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BF04-D7D6-42DA-A1BA-C70CA628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7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4F1C7-C4FC-45DA-9879-6348A49E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5287CA-2E0A-458C-AA31-783FDB045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ACD9C1-014E-41ED-A190-228A3A6C8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BA6-1FC6-40CF-B682-BB72AA6584F9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C51D16-9B9B-411F-8015-04B591D5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137D993-94CB-40BC-8FB5-864DA559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BF04-D7D6-42DA-A1BA-C70CA628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43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FBF0EF-CE0A-45E9-BC4C-984975125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480D08-04BF-48B4-B046-AE2524A48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08E04E-BF44-4C61-B380-B7EB771EC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0D2C95-4AFA-450C-AE9F-891C15A1F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BA6-1FC6-40CF-B682-BB72AA6584F9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56E98C-A620-4F18-A356-6C02EF1C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418476A-F528-4728-8848-6F0CB503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BF04-D7D6-42DA-A1BA-C70CA628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770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67268E-C06A-492F-925C-1C8D6FF6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793C30-B4A5-4964-BAB2-DB40716F0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D2784A2-277C-4CEB-8103-41B6DE1B1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A3F9D22-F8D5-4C23-AB55-7AD131E7B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347036C-93AE-41F3-8960-66EFAED66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F100B76-46F0-4117-8107-78322EF8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BA6-1FC6-40CF-B682-BB72AA6584F9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A2A820B-21B9-4657-9E99-96492AF94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99C64D8-A256-4E2E-9754-61AD582B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BF04-D7D6-42DA-A1BA-C70CA628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707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482ED-AC99-4908-B2A9-A80BA770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2D99125-3B4C-4C35-849E-17389EEF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BA6-1FC6-40CF-B682-BB72AA6584F9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791E96-8157-4354-B309-312C2C1D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CB3B32-7AD3-4B16-A33C-199ECA07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BF04-D7D6-42DA-A1BA-C70CA628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784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61B597C-ED3B-4800-9DBA-0DDE9425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BA6-1FC6-40CF-B682-BB72AA6584F9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B15D3A9-4D0E-4CC9-B309-35D6A1BD4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EF48A7-CFBE-4473-99D9-09243D01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BF04-D7D6-42DA-A1BA-C70CA628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1861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1E5B6B-2A29-42F7-BA58-C1D1D28E6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BBFE92-53EF-4CC0-A55C-A73654AE2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C9F39E-B05A-46A8-9A64-A2D4ED06ED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A7ED80D-A4B6-4406-BD8C-68F601832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BA6-1FC6-40CF-B682-BB72AA6584F9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89C744-208C-472F-B11E-4ACE7391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AEA933-9329-49C1-970E-E78DD992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BF04-D7D6-42DA-A1BA-C70CA628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162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6E547-ACEC-428B-9921-A64F55E8A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6B91737-1E76-4C8C-B589-9764D2F9C4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56ECBC-8E13-45C1-B42C-FF830EA8D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47CAF0-F341-40A6-8A2C-32DF3BC9E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EABA6-1FC6-40CF-B682-BB72AA6584F9}" type="datetimeFigureOut">
              <a:rPr lang="de-DE" smtClean="0"/>
              <a:t>18.03.2026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9E9139-C401-4194-9376-BBFC2AEC8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060AF35-5A4E-4A71-9229-F83BF7E6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4BF04-D7D6-42DA-A1BA-C70CA6286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7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1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FA3849F-011F-4D98-A594-9A01DA33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96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11CFD4-45F8-4218-9380-C7002E004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702884-67A6-4C4F-A6C8-65BF027F0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671EABA6-1FC6-40CF-B682-BB72AA6584F9}" type="datetimeFigureOut">
              <a:rPr lang="de-DE" smtClean="0"/>
              <a:pPr/>
              <a:t>18.03.2026</a:t>
            </a:fld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AB1611AE-4936-4443-80C8-6B155D16B6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0" t="37400" r="31499" b="22747"/>
          <a:stretch/>
        </p:blipFill>
        <p:spPr>
          <a:xfrm>
            <a:off x="9210675" y="-1"/>
            <a:ext cx="2985866" cy="2152651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C1096-BE86-43C3-98AF-B2FAA5E34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FBE526-72CA-4F15-A9D4-E65783521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ucida Sans" panose="020B0602030504020204" pitchFamily="34" charset="0"/>
              </a:defRPr>
            </a:lvl1pPr>
          </a:lstStyle>
          <a:p>
            <a:fld id="{76C4BF04-D7D6-42DA-A1BA-C70CA628631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BF7AC81-DDE8-4D1E-929B-FFF3EB2E537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51" y="130268"/>
            <a:ext cx="2368995" cy="169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1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A2964BC-9F58-4EE8-BE9D-5CC533652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7" y="-2645503"/>
            <a:ext cx="12149003" cy="121490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779C38-C53D-4DE0-A4A8-EB16D48B0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5" y="-2300291"/>
            <a:ext cx="11458578" cy="1145857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D7EC496-23BD-4283-9A6B-A1038650E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48" y="1137886"/>
            <a:ext cx="6402939" cy="458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0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3E6F0-08AC-4A74-8726-00C341DF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0000" cy="13255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4C1A4"/>
            </a:solidFill>
            <a:prstDash val="sysDash"/>
          </a:ln>
        </p:spPr>
        <p:txBody>
          <a:bodyPr/>
          <a:lstStyle/>
          <a:p>
            <a:r>
              <a:rPr lang="de-DE" dirty="0"/>
              <a:t>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68D4B2-680C-4B32-BB4C-4F5932FE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Kampagnenheft der MITTEILUNGEN</a:t>
            </a:r>
            <a:br>
              <a:rPr lang="de-DE" dirty="0"/>
            </a:br>
            <a:r>
              <a:rPr lang="de-DE" dirty="0"/>
              <a:t>mit Praxis-Anregungen und Hintergründen</a:t>
            </a:r>
          </a:p>
          <a:p>
            <a:r>
              <a:rPr lang="de-DE" dirty="0"/>
              <a:t>Diese Präsentation</a:t>
            </a:r>
          </a:p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A9C77A-9367-4D08-B7A4-10CE529A7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90" y="3429000"/>
            <a:ext cx="5610226" cy="316755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0B5FC33-8E56-4E2F-87DD-F83DE5432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0150" y="2101896"/>
            <a:ext cx="3171279" cy="453419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722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3E6F0-08AC-4A74-8726-00C341DF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0000" cy="13255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4C1A4"/>
            </a:solidFill>
            <a:prstDash val="sysDash"/>
          </a:ln>
        </p:spPr>
        <p:txBody>
          <a:bodyPr>
            <a:normAutofit fontScale="90000"/>
          </a:bodyPr>
          <a:lstStyle/>
          <a:p>
            <a:r>
              <a:rPr lang="de-DE" dirty="0"/>
              <a:t>Materialien / Öffentlichkeitsarbeit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68D4B2-680C-4B32-BB4C-4F5932FE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Gerne werden Veranstaltungen vor Ort auch auf der Kampagnen-Website veröffentlicht.</a:t>
            </a:r>
          </a:p>
          <a:p>
            <a:r>
              <a:rPr lang="de-DE" dirty="0"/>
              <a:t>Gerne bewerben wir Ihre vor-Ort-Veranstaltung zur Kampagne auch über den Kampagnen-Newsletter, unseren </a:t>
            </a:r>
            <a:r>
              <a:rPr lang="de-DE" i="1" dirty="0"/>
              <a:t>Rundbrief an Senior*innen </a:t>
            </a:r>
            <a:r>
              <a:rPr lang="de-DE" dirty="0"/>
              <a:t>und/oder die MITTEILUNGEN.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i="1" dirty="0"/>
              <a:t>Bitte kommen Sie mit genügend Vorlauf auf uns zu.</a:t>
            </a:r>
          </a:p>
          <a:p>
            <a:pPr marL="0" indent="0">
              <a:buNone/>
            </a:pPr>
            <a:r>
              <a:rPr lang="de-DE" i="1" dirty="0"/>
              <a:t>So können wir dafür Sorge tragen, dass es klappt.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0778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3E6F0-08AC-4A74-8726-00C341DF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0000" cy="13255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4C1A4"/>
            </a:solidFill>
            <a:prstDash val="sysDash"/>
          </a:ln>
        </p:spPr>
        <p:txBody>
          <a:bodyPr/>
          <a:lstStyle/>
          <a:p>
            <a:r>
              <a:rPr lang="de-DE" dirty="0"/>
              <a:t>Austausch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68D4B2-680C-4B32-BB4C-4F5932FE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de-DE" sz="3000" dirty="0"/>
              <a:t>Kommt gerne auf uns zu, wenn</a:t>
            </a:r>
          </a:p>
          <a:p>
            <a:r>
              <a:rPr lang="de-DE" sz="3000" dirty="0"/>
              <a:t>ihr Ideen habt und Unterstützung zur Umsetzung sucht.</a:t>
            </a:r>
          </a:p>
          <a:p>
            <a:r>
              <a:rPr lang="de-DE" sz="3000" dirty="0"/>
              <a:t>ihr Anregungen habt, die wir konkret angehen sollten.</a:t>
            </a:r>
          </a:p>
          <a:p>
            <a:r>
              <a:rPr lang="de-DE" sz="3000" dirty="0"/>
              <a:t>ihr inhaltliche Rückfragen habt.</a:t>
            </a:r>
          </a:p>
          <a:p>
            <a:pPr marL="0" indent="0">
              <a:buNone/>
            </a:pPr>
            <a:endParaRPr lang="de-DE" sz="3000" dirty="0"/>
          </a:p>
          <a:p>
            <a:pPr marL="0" indent="0">
              <a:buNone/>
            </a:pPr>
            <a:r>
              <a:rPr lang="de-DE" sz="3000" i="1" dirty="0"/>
              <a:t>Austausch ist der erste Schritt</a:t>
            </a:r>
          </a:p>
          <a:p>
            <a:pPr marL="0" indent="0">
              <a:buNone/>
            </a:pPr>
            <a:r>
              <a:rPr lang="de-DE" sz="3000" i="1" dirty="0"/>
              <a:t>„Wenn viele kleine Leute an vielen kleinen Orten …“</a:t>
            </a:r>
          </a:p>
          <a:p>
            <a:endParaRPr lang="de-DE" i="1" dirty="0"/>
          </a:p>
          <a:p>
            <a:pPr marL="0" indent="0" algn="r">
              <a:buNone/>
            </a:pPr>
            <a:r>
              <a:rPr lang="de-DE" sz="1900" dirty="0"/>
              <a:t>forumaelterwerden@seelsorgeamt-freiburg.de</a:t>
            </a:r>
          </a:p>
          <a:p>
            <a:pPr marL="0" indent="0" algn="r">
              <a:buNone/>
            </a:pPr>
            <a:r>
              <a:rPr lang="de-DE" sz="1900" dirty="0"/>
              <a:t>johannes.braun@seelsorgeamt-freiburg.de</a:t>
            </a:r>
          </a:p>
        </p:txBody>
      </p:sp>
    </p:spTree>
    <p:extLst>
      <p:ext uri="{BB962C8B-B14F-4D97-AF65-F5344CB8AC3E}">
        <p14:creationId xmlns:p14="http://schemas.microsoft.com/office/powerpoint/2010/main" val="4700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2449044-4A40-4D72-8005-98E22A986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01853" cy="6801853"/>
          </a:xfr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D3D3FB0-765A-422F-97A2-C248798E6883}"/>
              </a:ext>
            </a:extLst>
          </p:cNvPr>
          <p:cNvSpPr/>
          <p:nvPr/>
        </p:nvSpPr>
        <p:spPr>
          <a:xfrm>
            <a:off x="6801852" y="-1"/>
            <a:ext cx="5390148" cy="6858001"/>
          </a:xfrm>
          <a:prstGeom prst="rect">
            <a:avLst/>
          </a:prstGeom>
          <a:solidFill>
            <a:srgbClr val="F4D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742352D-A057-4D05-B0F3-29CDF64D94C5}"/>
              </a:ext>
            </a:extLst>
          </p:cNvPr>
          <p:cNvSpPr txBox="1"/>
          <p:nvPr/>
        </p:nvSpPr>
        <p:spPr>
          <a:xfrm>
            <a:off x="6962273" y="428177"/>
            <a:ext cx="506930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Wir wollen Menschen sensibilisieren und motivieren, sich für eine </a:t>
            </a: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gerechte und inklusive Gesellschaft</a:t>
            </a:r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einzusetzen. </a:t>
            </a:r>
          </a:p>
          <a:p>
            <a:endParaRPr lang="de-DE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Jeder Mensch sollte unabhängig von der Zahl der gelebten Jahre </a:t>
            </a: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respektiert und wertgeschätzt </a:t>
            </a:r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werden.</a:t>
            </a:r>
          </a:p>
        </p:txBody>
      </p:sp>
    </p:spTree>
    <p:extLst>
      <p:ext uri="{BB962C8B-B14F-4D97-AF65-F5344CB8AC3E}">
        <p14:creationId xmlns:p14="http://schemas.microsoft.com/office/powerpoint/2010/main" val="3449267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2449044-4A40-4D72-8005-98E22A986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01853" cy="6801853"/>
          </a:xfr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D3D3FB0-765A-422F-97A2-C248798E6883}"/>
              </a:ext>
            </a:extLst>
          </p:cNvPr>
          <p:cNvSpPr/>
          <p:nvPr/>
        </p:nvSpPr>
        <p:spPr>
          <a:xfrm>
            <a:off x="6801852" y="-1"/>
            <a:ext cx="5390148" cy="6858001"/>
          </a:xfrm>
          <a:prstGeom prst="rect">
            <a:avLst/>
          </a:prstGeom>
          <a:solidFill>
            <a:srgbClr val="F4D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742352D-A057-4D05-B0F3-29CDF64D94C5}"/>
              </a:ext>
            </a:extLst>
          </p:cNvPr>
          <p:cNvSpPr txBox="1"/>
          <p:nvPr/>
        </p:nvSpPr>
        <p:spPr>
          <a:xfrm>
            <a:off x="6962273" y="920620"/>
            <a:ext cx="50693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Wir möchten </a:t>
            </a: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positive Altersbilder</a:t>
            </a:r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prägen. </a:t>
            </a:r>
          </a:p>
          <a:p>
            <a:pPr algn="l"/>
            <a:endParaRPr lang="de-DE" sz="3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Wir wollen Menschen </a:t>
            </a: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generationen-übergreifend</a:t>
            </a:r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darüber ins Gespräch bringen, wie wir gegenüber dem Alter und dem Älterwerden </a:t>
            </a: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denken, fühlen und handeln</a:t>
            </a:r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9358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2449044-4A40-4D72-8005-98E22A9863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01853" cy="6801853"/>
          </a:xfr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D3D3FB0-765A-422F-97A2-C248798E6883}"/>
              </a:ext>
            </a:extLst>
          </p:cNvPr>
          <p:cNvSpPr/>
          <p:nvPr/>
        </p:nvSpPr>
        <p:spPr>
          <a:xfrm>
            <a:off x="6801852" y="-1"/>
            <a:ext cx="5390148" cy="6858001"/>
          </a:xfrm>
          <a:prstGeom prst="rect">
            <a:avLst/>
          </a:prstGeom>
          <a:solidFill>
            <a:srgbClr val="F4D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742352D-A057-4D05-B0F3-29CDF64D94C5}"/>
              </a:ext>
            </a:extLst>
          </p:cNvPr>
          <p:cNvSpPr txBox="1"/>
          <p:nvPr/>
        </p:nvSpPr>
        <p:spPr>
          <a:xfrm>
            <a:off x="6962273" y="2123652"/>
            <a:ext cx="50693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Wir setzen uns für ein </a:t>
            </a: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bewusstes Älterwerden</a:t>
            </a:r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und </a:t>
            </a:r>
            <a:b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ein gutes </a:t>
            </a:r>
            <a:r>
              <a:rPr lang="de-DE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Miteinander der Generationen</a:t>
            </a:r>
            <a:r>
              <a:rPr lang="de-DE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ein.</a:t>
            </a:r>
          </a:p>
        </p:txBody>
      </p:sp>
    </p:spTree>
    <p:extLst>
      <p:ext uri="{BB962C8B-B14F-4D97-AF65-F5344CB8AC3E}">
        <p14:creationId xmlns:p14="http://schemas.microsoft.com/office/powerpoint/2010/main" val="360106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A2964BC-9F58-4EE8-BE9D-5CC533652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7" y="-2645503"/>
            <a:ext cx="12149003" cy="121490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779C38-C53D-4DE0-A4A8-EB16D48B0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5" y="-2300291"/>
            <a:ext cx="11458578" cy="1145857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D7EC496-23BD-4283-9A6B-A1038650E6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48" y="1137886"/>
            <a:ext cx="6402939" cy="45822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4729ED-7D8D-431E-8AE5-F3AFD7425180}"/>
              </a:ext>
            </a:extLst>
          </p:cNvPr>
          <p:cNvSpPr txBox="1"/>
          <p:nvPr/>
        </p:nvSpPr>
        <p:spPr>
          <a:xfrm rot="21480000">
            <a:off x="4989723" y="5432235"/>
            <a:ext cx="6384710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A14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3200" b="1" i="0" dirty="0">
                <a:solidFill>
                  <a:srgbClr val="000000"/>
                </a:solidFill>
                <a:effectLst/>
                <a:latin typeface="Lucida Sans" panose="020B0602030504020204" pitchFamily="34" charset="0"/>
              </a:rPr>
              <a:t>Danke für Dein Engagement!</a:t>
            </a:r>
          </a:p>
        </p:txBody>
      </p:sp>
    </p:spTree>
    <p:extLst>
      <p:ext uri="{BB962C8B-B14F-4D97-AF65-F5344CB8AC3E}">
        <p14:creationId xmlns:p14="http://schemas.microsoft.com/office/powerpoint/2010/main" val="3529746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59AB3B-2947-4FA4-90E6-B8C1F588D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Impulsfragen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88C708-B13A-4D33-BB32-0702CDDA4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4714223-6375-4BAB-85D0-5FF668BA9C0D}"/>
              </a:ext>
            </a:extLst>
          </p:cNvPr>
          <p:cNvSpPr txBox="1"/>
          <p:nvPr/>
        </p:nvSpPr>
        <p:spPr>
          <a:xfrm rot="21480000">
            <a:off x="346773" y="1884734"/>
            <a:ext cx="6703834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A14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3200" b="1" i="0" dirty="0">
                <a:solidFill>
                  <a:srgbClr val="000000"/>
                </a:solidFill>
                <a:effectLst/>
                <a:latin typeface="Lucida Sans" panose="020B0602030504020204" pitchFamily="34" charset="0"/>
              </a:rPr>
              <a:t>Was bewegt mich zum Thema?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6D7CE7A-B5D7-4A55-AD4E-ACDBCB772FCD}"/>
              </a:ext>
            </a:extLst>
          </p:cNvPr>
          <p:cNvSpPr txBox="1"/>
          <p:nvPr/>
        </p:nvSpPr>
        <p:spPr>
          <a:xfrm rot="21480000">
            <a:off x="4924036" y="3131425"/>
            <a:ext cx="6921257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A14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3200" b="1" i="0" dirty="0">
                <a:solidFill>
                  <a:srgbClr val="000000"/>
                </a:solidFill>
                <a:effectLst/>
                <a:latin typeface="Lucida Sans" panose="020B0602030504020204" pitchFamily="34" charset="0"/>
              </a:rPr>
              <a:t>Welche Fragen stellen sich mir?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2566372-3419-4354-AD3A-49945DF499C2}"/>
              </a:ext>
            </a:extLst>
          </p:cNvPr>
          <p:cNvSpPr txBox="1"/>
          <p:nvPr/>
        </p:nvSpPr>
        <p:spPr>
          <a:xfrm rot="21480000">
            <a:off x="1260776" y="4765635"/>
            <a:ext cx="7523461" cy="64698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1A14C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de-DE" sz="3200" b="1" i="0" dirty="0">
                <a:solidFill>
                  <a:srgbClr val="000000"/>
                </a:solidFill>
                <a:effectLst/>
                <a:latin typeface="Lucida Sans" panose="020B0602030504020204" pitchFamily="34" charset="0"/>
              </a:rPr>
              <a:t>Was könnten wir konkret machen?</a:t>
            </a:r>
          </a:p>
        </p:txBody>
      </p:sp>
    </p:spTree>
    <p:extLst>
      <p:ext uri="{BB962C8B-B14F-4D97-AF65-F5344CB8AC3E}">
        <p14:creationId xmlns:p14="http://schemas.microsoft.com/office/powerpoint/2010/main" val="2227056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223BC-B264-43D3-8168-9CF23AE76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Ideen-Sammlung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C4C6BB3-DCE0-4DE3-8024-88F12997384E}"/>
              </a:ext>
            </a:extLst>
          </p:cNvPr>
          <p:cNvGrpSpPr/>
          <p:nvPr/>
        </p:nvGrpSpPr>
        <p:grpSpPr>
          <a:xfrm>
            <a:off x="3407358" y="4857170"/>
            <a:ext cx="2160000" cy="2160000"/>
            <a:chOff x="-104275" y="1515980"/>
            <a:chExt cx="2160000" cy="2160000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07F34DA6-E8CC-44BD-A599-C14AA1B58FF3}"/>
                </a:ext>
              </a:extLst>
            </p:cNvPr>
            <p:cNvSpPr/>
            <p:nvPr/>
          </p:nvSpPr>
          <p:spPr>
            <a:xfrm>
              <a:off x="-104275" y="1515980"/>
              <a:ext cx="2160000" cy="2160000"/>
            </a:xfrm>
            <a:prstGeom prst="ellipse">
              <a:avLst/>
            </a:prstGeom>
            <a:solidFill>
              <a:srgbClr val="E1A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Lucida Sans" panose="020B0602030504020204" pitchFamily="34" charset="0"/>
              </a:endParaRP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2FFEE97F-501F-4615-9142-E2147F871BB2}"/>
                </a:ext>
              </a:extLst>
            </p:cNvPr>
            <p:cNvSpPr txBox="1"/>
            <p:nvPr/>
          </p:nvSpPr>
          <p:spPr>
            <a:xfrm>
              <a:off x="-104275" y="2099389"/>
              <a:ext cx="21600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Pfannkuchen </a:t>
              </a:r>
              <a:b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</a:br>
              <a: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und</a:t>
              </a:r>
              <a:b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</a:br>
              <a: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Quatschen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42B9438-D1B1-4FF3-AD84-0B8B88797E6B}"/>
              </a:ext>
            </a:extLst>
          </p:cNvPr>
          <p:cNvGrpSpPr/>
          <p:nvPr/>
        </p:nvGrpSpPr>
        <p:grpSpPr>
          <a:xfrm>
            <a:off x="2857500" y="1332598"/>
            <a:ext cx="2160000" cy="2160000"/>
            <a:chOff x="-104275" y="1515980"/>
            <a:chExt cx="2160000" cy="2160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638BA22E-B6D9-48D8-96F1-4407B5E641F8}"/>
                </a:ext>
              </a:extLst>
            </p:cNvPr>
            <p:cNvSpPr/>
            <p:nvPr/>
          </p:nvSpPr>
          <p:spPr>
            <a:xfrm>
              <a:off x="-104275" y="1515980"/>
              <a:ext cx="2160000" cy="2160000"/>
            </a:xfrm>
            <a:prstGeom prst="ellipse">
              <a:avLst/>
            </a:prstGeom>
            <a:solidFill>
              <a:srgbClr val="E1A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Lucida Sans" panose="020B0602030504020204" pitchFamily="34" charset="0"/>
              </a:endParaRP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32EC9823-7009-4CBC-9BDF-8228C6B7D86E}"/>
                </a:ext>
              </a:extLst>
            </p:cNvPr>
            <p:cNvSpPr txBox="1"/>
            <p:nvPr/>
          </p:nvSpPr>
          <p:spPr>
            <a:xfrm>
              <a:off x="-104275" y="1960891"/>
              <a:ext cx="216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gegenseitige Einladung von Senioren- und Jugendgruppen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3BDA200-F235-42AF-93DD-F0E360395717}"/>
              </a:ext>
            </a:extLst>
          </p:cNvPr>
          <p:cNvGrpSpPr/>
          <p:nvPr/>
        </p:nvGrpSpPr>
        <p:grpSpPr>
          <a:xfrm>
            <a:off x="1109746" y="4064089"/>
            <a:ext cx="2160000" cy="2160000"/>
            <a:chOff x="-104275" y="1515980"/>
            <a:chExt cx="2160000" cy="2160000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E84C9F8-9861-4B87-94E8-B23976F5463B}"/>
                </a:ext>
              </a:extLst>
            </p:cNvPr>
            <p:cNvSpPr/>
            <p:nvPr/>
          </p:nvSpPr>
          <p:spPr>
            <a:xfrm>
              <a:off x="-104275" y="1515980"/>
              <a:ext cx="2160000" cy="2160000"/>
            </a:xfrm>
            <a:prstGeom prst="ellipse">
              <a:avLst/>
            </a:prstGeom>
            <a:solidFill>
              <a:srgbClr val="E1A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Lucida Sans" panose="020B0602030504020204" pitchFamily="34" charset="0"/>
              </a:endParaRP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7971AB61-319F-4D09-8ACE-931F479F3BFA}"/>
                </a:ext>
              </a:extLst>
            </p:cNvPr>
            <p:cNvSpPr txBox="1"/>
            <p:nvPr/>
          </p:nvSpPr>
          <p:spPr>
            <a:xfrm>
              <a:off x="-104275" y="1960892"/>
              <a:ext cx="2160000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Auseinander-setzung mit dem Thema im Pfarreirat</a:t>
              </a:r>
            </a:p>
          </p:txBody>
        </p: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FE61B6C-0DA8-4363-A270-EBDA6C0AB323}"/>
              </a:ext>
            </a:extLst>
          </p:cNvPr>
          <p:cNvGrpSpPr/>
          <p:nvPr/>
        </p:nvGrpSpPr>
        <p:grpSpPr>
          <a:xfrm>
            <a:off x="6196251" y="5328528"/>
            <a:ext cx="2160000" cy="2160000"/>
            <a:chOff x="-104275" y="1515980"/>
            <a:chExt cx="2160000" cy="2160000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D78EB4A2-0A3E-4CB6-8EF5-66116655ED9E}"/>
                </a:ext>
              </a:extLst>
            </p:cNvPr>
            <p:cNvSpPr/>
            <p:nvPr/>
          </p:nvSpPr>
          <p:spPr>
            <a:xfrm>
              <a:off x="-104275" y="1515980"/>
              <a:ext cx="2160000" cy="2160000"/>
            </a:xfrm>
            <a:prstGeom prst="ellipse">
              <a:avLst/>
            </a:prstGeom>
            <a:solidFill>
              <a:srgbClr val="E1A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Lucida Sans" panose="020B0602030504020204" pitchFamily="34" charset="0"/>
              </a:endParaRP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BE4FC80F-3EA7-44C4-85E9-AE0811C2D959}"/>
                </a:ext>
              </a:extLst>
            </p:cNvPr>
            <p:cNvSpPr txBox="1"/>
            <p:nvPr/>
          </p:nvSpPr>
          <p:spPr>
            <a:xfrm>
              <a:off x="-104275" y="2237890"/>
              <a:ext cx="21600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Generationen-Fest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52D2763-2759-4AD2-B46F-A5009FFBA9FE}"/>
              </a:ext>
            </a:extLst>
          </p:cNvPr>
          <p:cNvGrpSpPr/>
          <p:nvPr/>
        </p:nvGrpSpPr>
        <p:grpSpPr>
          <a:xfrm>
            <a:off x="5599864" y="610688"/>
            <a:ext cx="2160000" cy="2160000"/>
            <a:chOff x="-104275" y="1515980"/>
            <a:chExt cx="2160000" cy="2160000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77124C13-2755-4034-B238-90B0BDF8CF6B}"/>
                </a:ext>
              </a:extLst>
            </p:cNvPr>
            <p:cNvSpPr/>
            <p:nvPr/>
          </p:nvSpPr>
          <p:spPr>
            <a:xfrm>
              <a:off x="-104275" y="1515980"/>
              <a:ext cx="2160000" cy="2160000"/>
            </a:xfrm>
            <a:prstGeom prst="ellipse">
              <a:avLst/>
            </a:prstGeom>
            <a:solidFill>
              <a:srgbClr val="E1A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Lucida Sans" panose="020B0602030504020204" pitchFamily="34" charset="0"/>
              </a:endParaRP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0F909E77-F0F6-4E9E-8F14-5E6E84FF301A}"/>
                </a:ext>
              </a:extLst>
            </p:cNvPr>
            <p:cNvSpPr txBox="1"/>
            <p:nvPr/>
          </p:nvSpPr>
          <p:spPr>
            <a:xfrm>
              <a:off x="-104275" y="2237890"/>
              <a:ext cx="216000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Aufkleber-Klebe-Aktion</a:t>
              </a:r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AEF0F684-3AC4-4C79-817B-99DE5860E3A5}"/>
              </a:ext>
            </a:extLst>
          </p:cNvPr>
          <p:cNvGrpSpPr/>
          <p:nvPr/>
        </p:nvGrpSpPr>
        <p:grpSpPr>
          <a:xfrm>
            <a:off x="7549562" y="3168528"/>
            <a:ext cx="2160000" cy="2160000"/>
            <a:chOff x="-104275" y="1515980"/>
            <a:chExt cx="2160000" cy="2160000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7618501-DA9B-4C48-98C9-025FD62B4627}"/>
                </a:ext>
              </a:extLst>
            </p:cNvPr>
            <p:cNvSpPr/>
            <p:nvPr/>
          </p:nvSpPr>
          <p:spPr>
            <a:xfrm>
              <a:off x="-104275" y="1515980"/>
              <a:ext cx="2160000" cy="2160000"/>
            </a:xfrm>
            <a:prstGeom prst="ellipse">
              <a:avLst/>
            </a:prstGeom>
            <a:solidFill>
              <a:srgbClr val="E1A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Lucida Sans" panose="020B0602030504020204" pitchFamily="34" charset="0"/>
              </a:endParaRP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B0391C8-0A78-43B0-890C-2229D15092AF}"/>
                </a:ext>
              </a:extLst>
            </p:cNvPr>
            <p:cNvSpPr txBox="1"/>
            <p:nvPr/>
          </p:nvSpPr>
          <p:spPr>
            <a:xfrm>
              <a:off x="-104275" y="1822393"/>
              <a:ext cx="2160000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Postkarten-Aktion / Generationen-Brief-Freundschaft</a:t>
              </a:r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DB2F401C-0F97-4470-8024-D3E37ECBAD7A}"/>
              </a:ext>
            </a:extLst>
          </p:cNvPr>
          <p:cNvGrpSpPr/>
          <p:nvPr/>
        </p:nvGrpSpPr>
        <p:grpSpPr>
          <a:xfrm>
            <a:off x="10061904" y="4274707"/>
            <a:ext cx="2160000" cy="2160000"/>
            <a:chOff x="-104275" y="1515980"/>
            <a:chExt cx="2160000" cy="2160000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EDEFB063-3D50-4A96-8BC8-17F3B422A780}"/>
                </a:ext>
              </a:extLst>
            </p:cNvPr>
            <p:cNvSpPr/>
            <p:nvPr/>
          </p:nvSpPr>
          <p:spPr>
            <a:xfrm>
              <a:off x="-104275" y="1515980"/>
              <a:ext cx="2160000" cy="2160000"/>
            </a:xfrm>
            <a:prstGeom prst="ellipse">
              <a:avLst/>
            </a:prstGeom>
            <a:solidFill>
              <a:srgbClr val="E1A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Lucida Sans" panose="020B0602030504020204" pitchFamily="34" charset="0"/>
              </a:endParaRP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DDEE6957-9223-4F4B-8505-C93C00EB1F4A}"/>
                </a:ext>
              </a:extLst>
            </p:cNvPr>
            <p:cNvSpPr txBox="1"/>
            <p:nvPr/>
          </p:nvSpPr>
          <p:spPr>
            <a:xfrm>
              <a:off x="-104275" y="1822395"/>
              <a:ext cx="2160000" cy="14773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„Das Miteinander der Generationen in unserer Gemeinde“</a:t>
              </a: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2689FFB3-80DC-4438-BC5A-04761A6917E7}"/>
              </a:ext>
            </a:extLst>
          </p:cNvPr>
          <p:cNvGrpSpPr/>
          <p:nvPr/>
        </p:nvGrpSpPr>
        <p:grpSpPr>
          <a:xfrm>
            <a:off x="9644812" y="1904089"/>
            <a:ext cx="2160000" cy="2160000"/>
            <a:chOff x="-104275" y="1515980"/>
            <a:chExt cx="2160000" cy="2160000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FE4D549C-68DD-40F5-8AF3-F9399CE34FAD}"/>
                </a:ext>
              </a:extLst>
            </p:cNvPr>
            <p:cNvSpPr/>
            <p:nvPr/>
          </p:nvSpPr>
          <p:spPr>
            <a:xfrm>
              <a:off x="-104275" y="1515980"/>
              <a:ext cx="2160000" cy="2160000"/>
            </a:xfrm>
            <a:prstGeom prst="ellipse">
              <a:avLst/>
            </a:prstGeom>
            <a:solidFill>
              <a:srgbClr val="E1A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Lucida Sans" panose="020B0602030504020204" pitchFamily="34" charset="0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BACECCC5-9892-462D-A545-F43FB919E311}"/>
                </a:ext>
              </a:extLst>
            </p:cNvPr>
            <p:cNvSpPr txBox="1"/>
            <p:nvPr/>
          </p:nvSpPr>
          <p:spPr>
            <a:xfrm>
              <a:off x="-104275" y="2376393"/>
              <a:ext cx="2160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…</a:t>
              </a:r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34527F0-8FE5-47A3-8C98-E44CBBE21057}"/>
              </a:ext>
            </a:extLst>
          </p:cNvPr>
          <p:cNvGrpSpPr/>
          <p:nvPr/>
        </p:nvGrpSpPr>
        <p:grpSpPr>
          <a:xfrm>
            <a:off x="5037221" y="2847324"/>
            <a:ext cx="2160000" cy="2160000"/>
            <a:chOff x="-104275" y="1515980"/>
            <a:chExt cx="2160000" cy="2160000"/>
          </a:xfrm>
        </p:grpSpPr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32CB7F9B-72F3-48C2-A51D-854612CB39C1}"/>
                </a:ext>
              </a:extLst>
            </p:cNvPr>
            <p:cNvSpPr/>
            <p:nvPr/>
          </p:nvSpPr>
          <p:spPr>
            <a:xfrm>
              <a:off x="-104275" y="1515980"/>
              <a:ext cx="2160000" cy="2160000"/>
            </a:xfrm>
            <a:prstGeom prst="ellipse">
              <a:avLst/>
            </a:prstGeom>
            <a:solidFill>
              <a:srgbClr val="E1A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Lucida Sans" panose="020B0602030504020204" pitchFamily="34" charset="0"/>
              </a:endParaRP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8C110A41-085B-4A42-98A8-F6A8231A5879}"/>
                </a:ext>
              </a:extLst>
            </p:cNvPr>
            <p:cNvSpPr txBox="1"/>
            <p:nvPr/>
          </p:nvSpPr>
          <p:spPr>
            <a:xfrm>
              <a:off x="-104275" y="2376393"/>
              <a:ext cx="2160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…</a:t>
              </a:r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DB3A93B-1201-43BB-996C-4591C6BAAEBA}"/>
              </a:ext>
            </a:extLst>
          </p:cNvPr>
          <p:cNvGrpSpPr/>
          <p:nvPr/>
        </p:nvGrpSpPr>
        <p:grpSpPr>
          <a:xfrm>
            <a:off x="108784" y="1834242"/>
            <a:ext cx="2160000" cy="2160000"/>
            <a:chOff x="-104275" y="1515980"/>
            <a:chExt cx="2160000" cy="2160000"/>
          </a:xfrm>
        </p:grpSpPr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FAD01E1E-3AA2-4295-AA56-A449EC62E68D}"/>
                </a:ext>
              </a:extLst>
            </p:cNvPr>
            <p:cNvSpPr/>
            <p:nvPr/>
          </p:nvSpPr>
          <p:spPr>
            <a:xfrm>
              <a:off x="-104275" y="1515980"/>
              <a:ext cx="2160000" cy="2160000"/>
            </a:xfrm>
            <a:prstGeom prst="ellipse">
              <a:avLst/>
            </a:prstGeom>
            <a:solidFill>
              <a:srgbClr val="E1A1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Lucida Sans" panose="020B0602030504020204" pitchFamily="34" charset="0"/>
              </a:endParaRP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E7D8B873-F7FC-4D6D-80A6-0B91B30ABABC}"/>
                </a:ext>
              </a:extLst>
            </p:cNvPr>
            <p:cNvSpPr txBox="1"/>
            <p:nvPr/>
          </p:nvSpPr>
          <p:spPr>
            <a:xfrm>
              <a:off x="-104275" y="2376393"/>
              <a:ext cx="216000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b="1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096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1B3ACA-8FF9-4F68-95B0-B0FF02EA18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jetzt mitmachen!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8608916-A421-43A6-92AD-72D879124F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Infos zur Kampagne »Respekt kennt kein Alter!«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8EC806-136B-48BC-B2C1-2B2DE041F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51" y="5550518"/>
            <a:ext cx="1402897" cy="705126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F9FCC8D-8CF6-49AF-80A5-D5450BAEA41D}"/>
              </a:ext>
            </a:extLst>
          </p:cNvPr>
          <p:cNvSpPr txBox="1"/>
          <p:nvPr/>
        </p:nvSpPr>
        <p:spPr>
          <a:xfrm>
            <a:off x="2243137" y="6320115"/>
            <a:ext cx="7705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800" i="1" dirty="0">
                <a:latin typeface="Lucida Sans" panose="020B0602030504020204" pitchFamily="34" charset="0"/>
              </a:rPr>
              <a:t>Eine Initiative des FORUM </a:t>
            </a:r>
            <a:r>
              <a:rPr lang="de-DE" sz="1800" i="1" dirty="0" err="1">
                <a:latin typeface="Lucida Sans" panose="020B0602030504020204" pitchFamily="34" charset="0"/>
              </a:rPr>
              <a:t>älterwerden</a:t>
            </a:r>
            <a:r>
              <a:rPr lang="de-DE" sz="1800" i="1" dirty="0">
                <a:latin typeface="Lucida Sans" panose="020B0602030504020204" pitchFamily="34" charset="0"/>
              </a:rPr>
              <a:t> der Erzdiözese Freiburg e.V.</a:t>
            </a:r>
          </a:p>
        </p:txBody>
      </p:sp>
    </p:spTree>
    <p:extLst>
      <p:ext uri="{BB962C8B-B14F-4D97-AF65-F5344CB8AC3E}">
        <p14:creationId xmlns:p14="http://schemas.microsoft.com/office/powerpoint/2010/main" val="394660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779B6-5759-49AC-B2EE-EF28DDB6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Vielfalt in den Lebensaltern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452FA48-1759-4FB4-ADDC-540FD89E6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360000" indent="-360000"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Menschen sind </a:t>
            </a:r>
            <a:r>
              <a:rPr lang="de-DE" i="1" dirty="0"/>
              <a:t>unglaublich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unterschiedlich und einzigartig.</a:t>
            </a:r>
          </a:p>
          <a:p>
            <a:pPr marL="360000" indent="-360000"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Es gibt Vielfalt, die sich Menschen </a:t>
            </a:r>
            <a:r>
              <a:rPr lang="de-DE" i="1" dirty="0"/>
              <a:t>selbst</a:t>
            </a:r>
            <a:r>
              <a:rPr lang="de-DE" dirty="0"/>
              <a:t> </a:t>
            </a:r>
            <a:r>
              <a:rPr lang="de-DE" i="1" dirty="0"/>
              <a:t>wählen</a:t>
            </a:r>
            <a:r>
              <a:rPr lang="de-DE" dirty="0"/>
              <a:t>.</a:t>
            </a:r>
          </a:p>
          <a:p>
            <a:pPr marL="360000" indent="-360000">
              <a:lnSpc>
                <a:spcPct val="100000"/>
              </a:lnSpc>
              <a:spcAft>
                <a:spcPts val="1000"/>
              </a:spcAft>
            </a:pPr>
            <a:r>
              <a:rPr lang="de-DE" dirty="0"/>
              <a:t>Es gibt vielfältige Lebenssituationen,</a:t>
            </a:r>
            <a:br>
              <a:rPr lang="de-DE" dirty="0"/>
            </a:br>
            <a:r>
              <a:rPr lang="de-DE" dirty="0"/>
              <a:t>die sich Menschen </a:t>
            </a:r>
            <a:r>
              <a:rPr lang="de-DE" i="1" dirty="0"/>
              <a:t>nicht selbst aussuchen</a:t>
            </a:r>
            <a:r>
              <a:rPr lang="de-DE" dirty="0"/>
              <a:t>.</a:t>
            </a:r>
          </a:p>
        </p:txBody>
      </p:sp>
      <p:pic>
        <p:nvPicPr>
          <p:cNvPr id="9" name="Inhaltsplatzhalter 4">
            <a:extLst>
              <a:ext uri="{FF2B5EF4-FFF2-40B4-BE49-F238E27FC236}">
                <a16:creationId xmlns:a16="http://schemas.microsoft.com/office/drawing/2014/main" id="{5BB315C9-B05D-487D-899A-F8C366F39D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7" r="21717"/>
          <a:stretch/>
        </p:blipFill>
        <p:spPr>
          <a:xfrm>
            <a:off x="9951790" y="4609769"/>
            <a:ext cx="2160000" cy="2160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3947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779B6-5759-49AC-B2EE-EF28DDB6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 „fürs“ unserer Kampagne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452FA48-1759-4FB4-ADDC-540FD89E6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e-DE" i="1" dirty="0"/>
              <a:t>Egal, wie alt ein Mensch ist: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e-DE" dirty="0"/>
              <a:t>Wir möchten uns für eine Kirche </a:t>
            </a:r>
            <a:br>
              <a:rPr lang="de-DE" dirty="0"/>
            </a:br>
            <a:r>
              <a:rPr lang="de-DE" dirty="0"/>
              <a:t>und eine Gesellschaft einsetzen,</a:t>
            </a:r>
            <a:br>
              <a:rPr lang="de-DE" dirty="0"/>
            </a:br>
            <a:r>
              <a:rPr lang="de-DE" dirty="0"/>
              <a:t>in der Menschen akzeptiert werden,</a:t>
            </a:r>
            <a:br>
              <a:rPr lang="de-DE" dirty="0"/>
            </a:br>
            <a:r>
              <a:rPr lang="de-DE" dirty="0"/>
              <a:t>wie sie sind.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2E7A189-E6E1-4AE1-B379-F9961C2EA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704" y="3900000"/>
            <a:ext cx="511906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4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779B6-5759-49AC-B2EE-EF28DDB6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 „fürs“ unserer Kampagne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452FA48-1759-4FB4-ADDC-540FD89E6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e-DE" i="1" dirty="0"/>
              <a:t>Egal, wie alt ein Mensch ist: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e-DE" dirty="0"/>
              <a:t>Wir möchten uns dafür einsetzen,</a:t>
            </a:r>
            <a:br>
              <a:rPr lang="de-DE" dirty="0"/>
            </a:br>
            <a:r>
              <a:rPr lang="de-DE" dirty="0"/>
              <a:t>dass Menschen mit Respekt angeschaut werden.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e-DE" dirty="0"/>
              <a:t>Wir möchten uns dafür einsetzen, </a:t>
            </a:r>
            <a:br>
              <a:rPr lang="de-DE" dirty="0"/>
            </a:br>
            <a:r>
              <a:rPr lang="de-DE" dirty="0"/>
              <a:t>dass niemand vorschnell in eine </a:t>
            </a:r>
            <a:br>
              <a:rPr lang="de-DE" dirty="0"/>
            </a:br>
            <a:r>
              <a:rPr lang="de-DE" dirty="0"/>
              <a:t>abwertende „Generationen-Schublade“ </a:t>
            </a:r>
            <a:br>
              <a:rPr lang="de-DE" dirty="0"/>
            </a:br>
            <a:r>
              <a:rPr lang="de-DE" dirty="0"/>
              <a:t>gesteckt wird.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5AAB7A-FB89-4374-916A-7842EA807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704" y="3706019"/>
            <a:ext cx="512259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36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779B6-5759-49AC-B2EE-EF28DDB6B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Drei „fürs“ unserer Kampagne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F452FA48-1759-4FB4-ADDC-540FD89E6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e-DE" i="1" dirty="0"/>
              <a:t>Egal, wie alt ein Mensch ist:</a:t>
            </a:r>
          </a:p>
          <a:p>
            <a:pPr marL="0" indent="0">
              <a:lnSpc>
                <a:spcPct val="100000"/>
              </a:lnSpc>
              <a:spcAft>
                <a:spcPts val="1000"/>
              </a:spcAft>
              <a:buNone/>
            </a:pPr>
            <a:r>
              <a:rPr lang="de-DE" dirty="0"/>
              <a:t>Wir möchten uns dafür einsetzen, </a:t>
            </a:r>
            <a:br>
              <a:rPr lang="de-DE" dirty="0"/>
            </a:br>
            <a:r>
              <a:rPr lang="de-DE" dirty="0"/>
              <a:t>dass Menschen aller Lebensalter</a:t>
            </a:r>
            <a:br>
              <a:rPr lang="de-DE" dirty="0"/>
            </a:br>
            <a:r>
              <a:rPr lang="de-DE" dirty="0"/>
              <a:t>in den Austausch miteinander</a:t>
            </a:r>
            <a:br>
              <a:rPr lang="de-DE" dirty="0"/>
            </a:br>
            <a:r>
              <a:rPr lang="de-DE" dirty="0"/>
              <a:t>und gemeinsam ins Tun kommen.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4A61477-2F97-4DAD-AA5B-60AFC4696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76" y="3844013"/>
            <a:ext cx="478114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8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92D213-F40B-4DD5-82C2-1E272743B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die Kampagne bietet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BFB876AD-E754-4CEE-824A-0F70C5D03F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02459"/>
              </p:ext>
            </p:extLst>
          </p:nvPr>
        </p:nvGraphicFramePr>
        <p:xfrm>
          <a:off x="3251200" y="1678517"/>
          <a:ext cx="9747250" cy="4814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010F5B7A-4816-4FA0-AD22-98F9787D3D14}"/>
              </a:ext>
            </a:extLst>
          </p:cNvPr>
          <p:cNvSpPr txBox="1"/>
          <p:nvPr/>
        </p:nvSpPr>
        <p:spPr>
          <a:xfrm>
            <a:off x="838200" y="1685039"/>
            <a:ext cx="34385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Lucida Sans" panose="020B0602030504020204" pitchFamily="34" charset="0"/>
              </a:rPr>
              <a:t>In unseren Veranstaltungen bieten wir thematischen Input und viel Raum, um darüber ins Gespräch zu kommen.</a:t>
            </a:r>
          </a:p>
          <a:p>
            <a:endParaRPr lang="de-DE" dirty="0">
              <a:latin typeface="Lucida Sans" panose="020B0602030504020204" pitchFamily="34" charset="0"/>
            </a:endParaRPr>
          </a:p>
          <a:p>
            <a:r>
              <a:rPr lang="de-DE" dirty="0">
                <a:latin typeface="Lucida Sans" panose="020B0602030504020204" pitchFamily="34" charset="0"/>
              </a:rPr>
              <a:t>Mit unseren Materialien möchten wir sensibilisieren und zum Austausch untereinander einladen.</a:t>
            </a:r>
          </a:p>
          <a:p>
            <a:endParaRPr lang="de-DE" dirty="0">
              <a:latin typeface="Lucida Sans" panose="020B0602030504020204" pitchFamily="34" charset="0"/>
            </a:endParaRPr>
          </a:p>
          <a:p>
            <a:r>
              <a:rPr lang="de-DE" dirty="0">
                <a:latin typeface="Lucida Sans" panose="020B0602030504020204" pitchFamily="34" charset="0"/>
              </a:rPr>
              <a:t>Im Austausch mit anderen Engagierten und Interessierten entwickeln wir Ideen weiter, die wir z.B. in neuen Veranstaltungen und Materialien umsetzen.</a:t>
            </a:r>
          </a:p>
        </p:txBody>
      </p:sp>
    </p:spTree>
    <p:extLst>
      <p:ext uri="{BB962C8B-B14F-4D97-AF65-F5344CB8AC3E}">
        <p14:creationId xmlns:p14="http://schemas.microsoft.com/office/powerpoint/2010/main" val="277932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3E6F0-08AC-4A74-8726-00C341DF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0000" cy="13255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4C1A4"/>
            </a:solidFill>
            <a:prstDash val="sysDash"/>
          </a:ln>
        </p:spPr>
        <p:txBody>
          <a:bodyPr/>
          <a:lstStyle/>
          <a:p>
            <a:r>
              <a:rPr lang="de-DE" dirty="0"/>
              <a:t>Veranstaltungen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68D4B2-680C-4B32-BB4C-4F5932FE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Auftakt-Veranstaltungen am 29. April 2026 in Freiburg, Karlsruhe und Online und …</a:t>
            </a:r>
          </a:p>
          <a:p>
            <a:r>
              <a:rPr lang="de-DE" dirty="0"/>
              <a:t>Online-Treffen „Input &amp; Austausch“</a:t>
            </a:r>
            <a:br>
              <a:rPr lang="de-DE" dirty="0"/>
            </a:br>
            <a:r>
              <a:rPr lang="de-DE" dirty="0"/>
              <a:t>1x monatlich, mittwochs 10.30 bis 12.00 Uhr</a:t>
            </a:r>
          </a:p>
          <a:p>
            <a:r>
              <a:rPr lang="de-DE" dirty="0"/>
              <a:t>Offener Fachtag am 14. Juli 2026 in Rastatt</a:t>
            </a:r>
          </a:p>
          <a:p>
            <a:r>
              <a:rPr lang="de-DE" dirty="0"/>
              <a:t>Ökumenischer Fachtag am 13. Februar 2027 in </a:t>
            </a:r>
            <a:r>
              <a:rPr lang="de-DE" dirty="0" err="1"/>
              <a:t>Bollschweil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i="1" dirty="0"/>
              <a:t>Weitere Veranstaltungen sind in Planung.</a:t>
            </a:r>
          </a:p>
        </p:txBody>
      </p:sp>
    </p:spTree>
    <p:extLst>
      <p:ext uri="{BB962C8B-B14F-4D97-AF65-F5344CB8AC3E}">
        <p14:creationId xmlns:p14="http://schemas.microsoft.com/office/powerpoint/2010/main" val="1368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73E6F0-08AC-4A74-8726-00C341DF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60000" cy="132556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54C1A4"/>
            </a:solidFill>
            <a:prstDash val="sysDash"/>
          </a:ln>
        </p:spPr>
        <p:txBody>
          <a:bodyPr/>
          <a:lstStyle/>
          <a:p>
            <a:r>
              <a:rPr lang="de-DE" dirty="0"/>
              <a:t>Materialien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68D4B2-680C-4B32-BB4C-4F5932FE5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Postkarten (Logo / Zitate)</a:t>
            </a:r>
          </a:p>
          <a:p>
            <a:r>
              <a:rPr lang="de-DE" dirty="0"/>
              <a:t>Flyer „jetzt mitmachen!“</a:t>
            </a:r>
          </a:p>
          <a:p>
            <a:r>
              <a:rPr lang="de-DE" dirty="0"/>
              <a:t>Servietten mit Logo &amp; Internetadresse</a:t>
            </a:r>
          </a:p>
          <a:p>
            <a:r>
              <a:rPr lang="de-DE" dirty="0"/>
              <a:t>Logo-Aufkleber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i="1" dirty="0"/>
              <a:t>Weitere Materialien sind in Planung.</a:t>
            </a:r>
          </a:p>
          <a:p>
            <a:pPr marL="0" indent="0">
              <a:buNone/>
            </a:pPr>
            <a:r>
              <a:rPr lang="de-DE" i="1" dirty="0"/>
              <a:t>Nach Möglichkeit bieten wir alles</a:t>
            </a:r>
            <a:br>
              <a:rPr lang="de-DE" i="1" dirty="0"/>
            </a:br>
            <a:r>
              <a:rPr lang="de-DE" i="1" dirty="0"/>
              <a:t>in Print und zum Download.</a:t>
            </a:r>
          </a:p>
          <a:p>
            <a:pPr marL="0" indent="0">
              <a:buNone/>
            </a:pPr>
            <a:r>
              <a:rPr lang="de-DE" i="1" dirty="0"/>
              <a:t>www.forum-aelterwerden.de/respekt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B53A1B-DADF-4115-A128-964E73D88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80000">
            <a:off x="7361768" y="4076700"/>
            <a:ext cx="4944532" cy="278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1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Kampagne26-27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E1A14C"/>
      </a:accent1>
      <a:accent2>
        <a:srgbClr val="54C1A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606</Words>
  <Application>Microsoft Office PowerPoint</Application>
  <PresentationFormat>Breitbild</PresentationFormat>
  <Paragraphs>85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Lucida Sans</vt:lpstr>
      <vt:lpstr>Office</vt:lpstr>
      <vt:lpstr>PowerPoint-Präsentation</vt:lpstr>
      <vt:lpstr>jetzt mitmachen!</vt:lpstr>
      <vt:lpstr>Vielfalt in den Lebensaltern</vt:lpstr>
      <vt:lpstr>Drei „fürs“ unserer Kampagne</vt:lpstr>
      <vt:lpstr>Drei „fürs“ unserer Kampagne</vt:lpstr>
      <vt:lpstr>Drei „fürs“ unserer Kampagne</vt:lpstr>
      <vt:lpstr>Was die Kampagne bietet</vt:lpstr>
      <vt:lpstr>Veranstaltungen</vt:lpstr>
      <vt:lpstr>Materialien</vt:lpstr>
      <vt:lpstr>Materialien</vt:lpstr>
      <vt:lpstr>Materialien / Öffentlichkeitsarbeit</vt:lpstr>
      <vt:lpstr>Austausch</vt:lpstr>
      <vt:lpstr>PowerPoint-Präsentation</vt:lpstr>
      <vt:lpstr>PowerPoint-Präsentation</vt:lpstr>
      <vt:lpstr>PowerPoint-Präsentation</vt:lpstr>
      <vt:lpstr>PowerPoint-Präsentation</vt:lpstr>
      <vt:lpstr>Impulsfragen</vt:lpstr>
      <vt:lpstr>Ideen-Sammlung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„Altersdiskriminierung“?</dc:title>
  <dc:creator>Braun Johannes</dc:creator>
  <cp:lastModifiedBy>Braun Johannes</cp:lastModifiedBy>
  <cp:revision>44</cp:revision>
  <dcterms:created xsi:type="dcterms:W3CDTF">2026-01-13T11:22:38Z</dcterms:created>
  <dcterms:modified xsi:type="dcterms:W3CDTF">2026-03-18T22:24:12Z</dcterms:modified>
</cp:coreProperties>
</file>